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6"/>
  </p:notesMasterIdLst>
  <p:sldIdLst>
    <p:sldId id="256" r:id="rId2"/>
    <p:sldId id="258" r:id="rId3"/>
    <p:sldId id="260" r:id="rId4"/>
    <p:sldId id="261" r:id="rId5"/>
    <p:sldId id="262" r:id="rId6"/>
    <p:sldId id="268" r:id="rId7"/>
    <p:sldId id="267" r:id="rId8"/>
    <p:sldId id="269" r:id="rId9"/>
    <p:sldId id="263" r:id="rId10"/>
    <p:sldId id="271" r:id="rId11"/>
    <p:sldId id="273" r:id="rId12"/>
    <p:sldId id="265" r:id="rId13"/>
    <p:sldId id="272" r:id="rId14"/>
    <p:sldId id="270" r:id="rId15"/>
  </p:sldIdLst>
  <p:sldSz cx="12192000" cy="6858000"/>
  <p:notesSz cx="6858000" cy="9144000"/>
  <p:embeddedFontLst>
    <p:embeddedFont>
      <p:font typeface="Arial Black" pitchFamily="34" charset="0"/>
      <p:bold r:id="rId17"/>
    </p:embeddedFont>
    <p:embeddedFont>
      <p:font typeface="Roboto" charset="0"/>
      <p:regular r:id="rId18"/>
      <p:bold r:id="rId19"/>
      <p:italic r:id="rId20"/>
      <p:boldItalic r:id="rId21"/>
    </p:embeddedFont>
    <p:embeddedFont>
      <p:font typeface="Calibri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062" autoAdjust="0"/>
  </p:normalViewPr>
  <p:slideViewPr>
    <p:cSldViewPr>
      <p:cViewPr varScale="1">
        <p:scale>
          <a:sx n="73" d="100"/>
          <a:sy n="73" d="100"/>
        </p:scale>
        <p:origin x="-936" y="-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818244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8" rIns="91421" bIns="45698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 smtClean="0"/>
              <a:t>Обработка</a:t>
            </a:r>
            <a:r>
              <a:rPr lang="ru-RU" baseline="0" dirty="0" smtClean="0"/>
              <a:t> недоступности модулей, появление новых сообщений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b="0" i="1" u="none" strike="noStrike" cap="none" dirty="0" smtClean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dead letter queue, DLQ)</a:t>
            </a:r>
            <a:endParaRPr dirty="0"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 smtClean="0"/>
              <a:t>Разобраться с </a:t>
            </a:r>
            <a:r>
              <a:rPr lang="en-US" dirty="0" smtClean="0"/>
              <a:t>Avro </a:t>
            </a:r>
            <a:r>
              <a:rPr lang="ru-RU" dirty="0" smtClean="0"/>
              <a:t>и</a:t>
            </a:r>
            <a:r>
              <a:rPr lang="ru-RU" baseline="0" dirty="0" smtClean="0"/>
              <a:t> разобраться как делают обработку </a:t>
            </a:r>
            <a:r>
              <a:rPr lang="en-US" baseline="0" dirty="0" smtClean="0"/>
              <a:t>Poison</a:t>
            </a:r>
            <a:r>
              <a:rPr lang="ru-RU" baseline="0" dirty="0" smtClean="0"/>
              <a:t> </a:t>
            </a:r>
            <a:r>
              <a:rPr lang="en-US" baseline="0" dirty="0" smtClean="0"/>
              <a:t>Pill</a:t>
            </a:r>
            <a:endParaRPr lang="ru-RU" baseline="0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 smtClean="0"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8" rIns="91421" bIns="45698" anchor="b" anchorCtr="0">
            <a:noAutofit/>
          </a:bodyPr>
          <a:lstStyle/>
          <a:p>
            <a:pPr>
              <a:buSzPts val="1400"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>
                <a:buSzPts val="1400"/>
              </a:pPr>
              <a:t>14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8" rIns="91421" bIns="45698" anchor="ctr" anchorCtr="0">
            <a:noAutofit/>
          </a:bodyPr>
          <a:lstStyle/>
          <a:p>
            <a:pPr marL="457179" indent="-228590"/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91041" y="5949280"/>
            <a:ext cx="1853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 smtClean="0">
                <a:latin typeface="Arial Black" pitchFamily="34" charset="0"/>
              </a:rPr>
              <a:t>CourseWork</a:t>
            </a:r>
            <a:endParaRPr lang="ru-RU" sz="1800" dirty="0">
              <a:latin typeface="Arial Black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2693" y="1484784"/>
            <a:ext cx="6066546" cy="4631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19665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OTUS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87488" y="650485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Люлин Вадим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144404" y="6504855"/>
            <a:ext cx="7560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SzPts val="3600"/>
            </a:pPr>
            <a:r>
              <a:rPr lang="ru-RU" dirty="0">
                <a:solidFill>
                  <a:schemeClr val="bg1"/>
                </a:solidFill>
              </a:rPr>
              <a:t>Приложение управления </a:t>
            </a:r>
            <a:r>
              <a:rPr lang="ru-RU" dirty="0" smtClean="0">
                <a:solidFill>
                  <a:schemeClr val="bg1"/>
                </a:solidFill>
              </a:rPr>
              <a:t>пользователями с </a:t>
            </a:r>
            <a:r>
              <a:rPr lang="ru-RU" dirty="0">
                <a:solidFill>
                  <a:schemeClr val="bg1"/>
                </a:solidFill>
              </a:rPr>
              <a:t>использованием </a:t>
            </a:r>
            <a:r>
              <a:rPr lang="ru-RU" dirty="0" err="1">
                <a:solidFill>
                  <a:schemeClr val="bg1"/>
                </a:solidFill>
              </a:rPr>
              <a:t>Apache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Kafka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064552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8</a:t>
            </a:r>
            <a:r>
              <a:rPr lang="ru-RU" b="1" dirty="0" smtClean="0">
                <a:solidFill>
                  <a:schemeClr val="bg1"/>
                </a:solidFill>
              </a:rPr>
              <a:t> / 11</a:t>
            </a:r>
            <a:endParaRPr lang="ru-R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427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Достигнутые цели</a:t>
            </a:r>
            <a:endParaRPr lang="ru-RU" sz="3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271;p27"/>
          <p:cNvSpPr/>
          <p:nvPr/>
        </p:nvSpPr>
        <p:spPr>
          <a:xfrm>
            <a:off x="1826073" y="4574448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272;p27"/>
          <p:cNvSpPr/>
          <p:nvPr/>
        </p:nvSpPr>
        <p:spPr>
          <a:xfrm>
            <a:off x="4507810" y="4574448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273;p27"/>
          <p:cNvSpPr/>
          <p:nvPr/>
        </p:nvSpPr>
        <p:spPr>
          <a:xfrm>
            <a:off x="1970737" y="2202848"/>
            <a:ext cx="9670593" cy="841800"/>
          </a:xfrm>
          <a:prstGeom prst="rect">
            <a:avLst/>
          </a:prstGeom>
          <a:solidFill>
            <a:srgbClr val="FEFEFE"/>
          </a:solidFill>
          <a:ln w="12700" cap="flat" cmpd="sng">
            <a:noFill/>
            <a:prstDash val="solid"/>
            <a:miter lim="400000"/>
            <a:headEnd type="none" w="sm" len="sm"/>
            <a:tailEnd type="none" w="sm" len="sm"/>
          </a:ln>
          <a:effectLst/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3200" b="1" i="0" u="none" strike="noStrike" cap="none" dirty="0" smtClean="0">
                <a:solidFill>
                  <a:srgbClr val="3F3F3F"/>
                </a:solidFill>
                <a:latin typeface="+mj-lt"/>
                <a:ea typeface="Roboto"/>
                <a:cs typeface="Roboto"/>
                <a:sym typeface="Roboto"/>
              </a:rPr>
              <a:t>Все намеченные доработки реализованы</a:t>
            </a:r>
            <a:endParaRPr sz="3200" b="1" i="0" u="none" strike="noStrike" cap="none" dirty="0">
              <a:solidFill>
                <a:srgbClr val="3F3F3F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74;p27"/>
          <p:cNvSpPr txBox="1"/>
          <p:nvPr/>
        </p:nvSpPr>
        <p:spPr>
          <a:xfrm>
            <a:off x="1199456" y="2137262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" name="Google Shape;276;p27"/>
          <p:cNvSpPr/>
          <p:nvPr/>
        </p:nvSpPr>
        <p:spPr>
          <a:xfrm>
            <a:off x="1970737" y="3176199"/>
            <a:ext cx="9670593" cy="841800"/>
          </a:xfrm>
          <a:prstGeom prst="rect">
            <a:avLst/>
          </a:prstGeom>
          <a:solidFill>
            <a:srgbClr val="FEFEFE"/>
          </a:solidFill>
          <a:ln w="12700" cap="flat" cmpd="sng">
            <a:noFill/>
            <a:prstDash val="solid"/>
            <a:miter lim="400000"/>
            <a:headEnd type="none" w="sm" len="sm"/>
            <a:tailEnd type="none" w="sm" len="sm"/>
          </a:ln>
          <a:effectLst/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3200" b="1" dirty="0">
                <a:solidFill>
                  <a:srgbClr val="3F3F3F"/>
                </a:solidFill>
                <a:latin typeface="+mj-lt"/>
                <a:ea typeface="Roboto"/>
                <a:cs typeface="Roboto"/>
                <a:sym typeface="Roboto"/>
              </a:rPr>
              <a:t>Получен первый опыт работы c </a:t>
            </a:r>
            <a:r>
              <a:rPr lang="ru-RU" sz="3200" b="1" dirty="0" err="1">
                <a:solidFill>
                  <a:srgbClr val="3F3F3F"/>
                </a:solidFill>
                <a:latin typeface="+mj-lt"/>
                <a:ea typeface="Roboto"/>
                <a:cs typeface="Roboto"/>
                <a:sym typeface="Roboto"/>
              </a:rPr>
              <a:t>Apache</a:t>
            </a:r>
            <a:r>
              <a:rPr lang="ru-RU" sz="3200" b="1" dirty="0">
                <a:solidFill>
                  <a:srgbClr val="3F3F3F"/>
                </a:solidFill>
                <a:latin typeface="+mj-lt"/>
                <a:ea typeface="Roboto"/>
                <a:cs typeface="Roboto"/>
                <a:sym typeface="Roboto"/>
              </a:rPr>
              <a:t> </a:t>
            </a:r>
            <a:r>
              <a:rPr lang="ru-RU" sz="3200" b="1" dirty="0" err="1">
                <a:solidFill>
                  <a:srgbClr val="3F3F3F"/>
                </a:solidFill>
                <a:latin typeface="+mj-lt"/>
                <a:ea typeface="Roboto"/>
                <a:cs typeface="Roboto"/>
                <a:sym typeface="Roboto"/>
              </a:rPr>
              <a:t>Kafka</a:t>
            </a:r>
            <a:endParaRPr lang="ru-RU" sz="3200" b="1" dirty="0">
              <a:solidFill>
                <a:srgbClr val="3F3F3F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277;p27"/>
          <p:cNvSpPr/>
          <p:nvPr/>
        </p:nvSpPr>
        <p:spPr>
          <a:xfrm>
            <a:off x="1970737" y="4293566"/>
            <a:ext cx="9670593" cy="1223666"/>
          </a:xfrm>
          <a:prstGeom prst="rect">
            <a:avLst/>
          </a:prstGeom>
          <a:solidFill>
            <a:srgbClr val="FEFEFE"/>
          </a:solidFill>
          <a:ln w="12700" cap="flat" cmpd="sng">
            <a:noFill/>
            <a:prstDash val="solid"/>
            <a:miter lim="400000"/>
            <a:headEnd type="none" w="sm" len="sm"/>
            <a:tailEnd type="none" w="sm" len="sm"/>
          </a:ln>
          <a:effectLst/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ru-RU" sz="3200" b="1" dirty="0">
                <a:solidFill>
                  <a:srgbClr val="3F3F3F"/>
                </a:solidFill>
                <a:latin typeface="+mj-lt"/>
                <a:ea typeface="Roboto"/>
                <a:cs typeface="Roboto"/>
                <a:sym typeface="Roboto"/>
              </a:rPr>
              <a:t>Намечены дальнейшие шаги изучения необходимых материалов</a:t>
            </a:r>
            <a:endParaRPr lang="ru-RU" sz="3200" b="1" dirty="0">
              <a:solidFill>
                <a:srgbClr val="3F3F3F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23" name="Google Shape;280;p27"/>
          <p:cNvSpPr txBox="1"/>
          <p:nvPr/>
        </p:nvSpPr>
        <p:spPr>
          <a:xfrm>
            <a:off x="1199456" y="311330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" name="Google Shape;282;p27"/>
          <p:cNvSpPr txBox="1"/>
          <p:nvPr/>
        </p:nvSpPr>
        <p:spPr>
          <a:xfrm>
            <a:off x="1199456" y="4213400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19665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OTUS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87488" y="650485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Люлин Вадим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144404" y="6504855"/>
            <a:ext cx="7560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SzPts val="3600"/>
            </a:pPr>
            <a:r>
              <a:rPr lang="ru-RU" dirty="0">
                <a:solidFill>
                  <a:schemeClr val="bg1"/>
                </a:solidFill>
              </a:rPr>
              <a:t>Приложение управления </a:t>
            </a:r>
            <a:r>
              <a:rPr lang="ru-RU" dirty="0" smtClean="0">
                <a:solidFill>
                  <a:schemeClr val="bg1"/>
                </a:solidFill>
              </a:rPr>
              <a:t>пользователями с </a:t>
            </a:r>
            <a:r>
              <a:rPr lang="ru-RU" dirty="0">
                <a:solidFill>
                  <a:schemeClr val="bg1"/>
                </a:solidFill>
              </a:rPr>
              <a:t>использованием </a:t>
            </a:r>
            <a:r>
              <a:rPr lang="ru-RU" dirty="0" err="1">
                <a:solidFill>
                  <a:schemeClr val="bg1"/>
                </a:solidFill>
              </a:rPr>
              <a:t>Apache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Kafka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1064552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9</a:t>
            </a:r>
            <a:r>
              <a:rPr lang="ru-RU" b="1" dirty="0" smtClean="0">
                <a:solidFill>
                  <a:schemeClr val="bg1"/>
                </a:solidFill>
              </a:rPr>
              <a:t> / 11</a:t>
            </a:r>
            <a:endParaRPr lang="ru-R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09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122" name="Picture 2" descr="https://habrastorage.org/webt/kf/wi/ng/kfwingovgm_a1zuguaeb3kheor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68" y="1322303"/>
            <a:ext cx="5256584" cy="4410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habrastorage.org/webt/xf/g2/ih/xfg2iho6ulmxpc31qgpgd7ibd7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0822" y="1340768"/>
            <a:ext cx="5860971" cy="208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habrastorage.org/webt/uu/xv/9d/uuxv9defqhw1kk6ko3061m24w1y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9976" y="3391714"/>
            <a:ext cx="5860970" cy="2152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3351" y="5733256"/>
            <a:ext cx="10029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err="1"/>
              <a:t>Retry</a:t>
            </a:r>
            <a:r>
              <a:rPr lang="ru-RU" sz="1800" dirty="0"/>
              <a:t> </a:t>
            </a:r>
            <a:r>
              <a:rPr lang="ru-RU" sz="1800" dirty="0" err="1"/>
              <a:t>topic</a:t>
            </a:r>
            <a:r>
              <a:rPr lang="ru-RU" sz="1800" dirty="0"/>
              <a:t>: популярное ходовое </a:t>
            </a:r>
            <a:r>
              <a:rPr lang="ru-RU" sz="1800" dirty="0" smtClean="0"/>
              <a:t>решение</a:t>
            </a:r>
          </a:p>
          <a:p>
            <a:r>
              <a:rPr lang="en-US" sz="1800" dirty="0"/>
              <a:t>https://habr.com/ru/company/southbridge/blog/531838</a:t>
            </a:r>
            <a:r>
              <a:rPr lang="en-US" sz="1800" dirty="0" smtClean="0"/>
              <a:t>/</a:t>
            </a:r>
            <a:endParaRPr lang="ru-RU" sz="1800" dirty="0">
              <a:latin typeface="Arial Black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9665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OTUS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487488" y="650485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Люлин Вадим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44404" y="6504855"/>
            <a:ext cx="7560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SzPts val="3600"/>
            </a:pPr>
            <a:r>
              <a:rPr lang="ru-RU" dirty="0">
                <a:solidFill>
                  <a:schemeClr val="bg1"/>
                </a:solidFill>
              </a:rPr>
              <a:t>Приложение управления </a:t>
            </a:r>
            <a:r>
              <a:rPr lang="ru-RU" dirty="0" smtClean="0">
                <a:solidFill>
                  <a:schemeClr val="bg1"/>
                </a:solidFill>
              </a:rPr>
              <a:t>пользователями с </a:t>
            </a:r>
            <a:r>
              <a:rPr lang="ru-RU" dirty="0">
                <a:solidFill>
                  <a:schemeClr val="bg1"/>
                </a:solidFill>
              </a:rPr>
              <a:t>использованием </a:t>
            </a:r>
            <a:r>
              <a:rPr lang="ru-RU" dirty="0" err="1">
                <a:solidFill>
                  <a:schemeClr val="bg1"/>
                </a:solidFill>
              </a:rPr>
              <a:t>Apache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Kafka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064552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10</a:t>
            </a:r>
            <a:r>
              <a:rPr lang="ru-RU" b="1" dirty="0" smtClean="0">
                <a:solidFill>
                  <a:schemeClr val="bg1"/>
                </a:solidFill>
              </a:rPr>
              <a:t> / 11</a:t>
            </a:r>
            <a:endParaRPr lang="ru-RU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170" name="Picture 2" descr="Consumer | REST API | Kafka Broker | Produc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560" y="1556792"/>
            <a:ext cx="8929686" cy="417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42815" y="5426640"/>
            <a:ext cx="100296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Handle a Poison Pill</a:t>
            </a:r>
          </a:p>
          <a:p>
            <a:r>
              <a:rPr lang="en-US" sz="1200" dirty="0">
                <a:latin typeface="+mj-lt"/>
              </a:rPr>
              <a:t>https://www.confluent.io/blog/spring-kafka-can-your-kafka-consumers-handle-a-poison-pill/#:~:text=A%20poison%20pill%20(in%20the,A%20deserialization%20failure</a:t>
            </a:r>
            <a:endParaRPr lang="ru-RU" sz="18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19665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OTUS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87488" y="650485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Люлин Вадим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144404" y="6504855"/>
            <a:ext cx="7560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SzPts val="3600"/>
            </a:pPr>
            <a:r>
              <a:rPr lang="ru-RU" dirty="0">
                <a:solidFill>
                  <a:schemeClr val="bg1"/>
                </a:solidFill>
              </a:rPr>
              <a:t>Приложение управления </a:t>
            </a:r>
            <a:r>
              <a:rPr lang="ru-RU" dirty="0" smtClean="0">
                <a:solidFill>
                  <a:schemeClr val="bg1"/>
                </a:solidFill>
              </a:rPr>
              <a:t>пользователями с </a:t>
            </a:r>
            <a:r>
              <a:rPr lang="ru-RU" dirty="0">
                <a:solidFill>
                  <a:schemeClr val="bg1"/>
                </a:solidFill>
              </a:rPr>
              <a:t>использованием </a:t>
            </a:r>
            <a:r>
              <a:rPr lang="ru-RU" dirty="0" err="1">
                <a:solidFill>
                  <a:schemeClr val="bg1"/>
                </a:solidFill>
              </a:rPr>
              <a:t>Apache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Kafka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064552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11</a:t>
            </a:r>
            <a:r>
              <a:rPr lang="ru-RU" b="1" dirty="0" smtClean="0">
                <a:solidFill>
                  <a:schemeClr val="bg1"/>
                </a:solidFill>
              </a:rPr>
              <a:t> </a:t>
            </a:r>
            <a:r>
              <a:rPr lang="ru-RU" b="1" dirty="0" smtClean="0">
                <a:solidFill>
                  <a:schemeClr val="bg1"/>
                </a:solidFill>
              </a:rPr>
              <a:t>/ </a:t>
            </a:r>
            <a:r>
              <a:rPr lang="ru-RU" b="1" dirty="0" smtClean="0">
                <a:solidFill>
                  <a:schemeClr val="bg1"/>
                </a:solidFill>
              </a:rPr>
              <a:t>11</a:t>
            </a:r>
            <a:endParaRPr lang="ru-R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42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4294967295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Люлин Вадим Евгеньевич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Ведущий консультант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ООО «Борлас»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vlulin@borlas.ru / vlyulin@gmail.com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Picture 4" descr="C:\Users\vlulin\AppData\Local\Temp\SNAGHTMLa819c0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7845" y="5013176"/>
            <a:ext cx="1593150" cy="162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4308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3600" dirty="0"/>
              <a:t>Приложение управления </a:t>
            </a:r>
            <a:r>
              <a:rPr lang="ru-RU" sz="3600" dirty="0" smtClean="0"/>
              <a:t>пользователями</a:t>
            </a:r>
            <a:endParaRPr lang="en-US" sz="3600" dirty="0" smtClean="0"/>
          </a:p>
          <a:p>
            <a:pPr marL="0" lvl="0" indent="0">
              <a:buSzPts val="3600"/>
            </a:pPr>
            <a:r>
              <a:rPr lang="ru-RU" sz="3600" dirty="0" smtClean="0"/>
              <a:t>с </a:t>
            </a:r>
            <a:r>
              <a:rPr lang="ru-RU" sz="3600" dirty="0"/>
              <a:t>использованием </a:t>
            </a:r>
            <a:r>
              <a:rPr lang="ru-RU" sz="3600" dirty="0" err="1"/>
              <a:t>Apache</a:t>
            </a:r>
            <a:r>
              <a:rPr lang="ru-RU" sz="3600" dirty="0"/>
              <a:t> </a:t>
            </a:r>
            <a:r>
              <a:rPr lang="ru-RU" sz="3600" dirty="0" err="1"/>
              <a:t>Kafka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/>
              <a:t>фото</a:t>
            </a:r>
            <a:endParaRPr/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Люлин Вадим Евгеньевич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ru-RU" dirty="0"/>
              <a:t>Ведущий консультант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ООО «Борлас»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" name="Picture 4" descr="C:\Users\vlulin\AppData\Local\Temp\SNAGHTMLa819c0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7845" y="5013176"/>
            <a:ext cx="1593150" cy="162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3144404" y="2276872"/>
            <a:ext cx="64510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Дальнейшая разработка приложения с использованием принципов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микросервисной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архитектуры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279576" y="243198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2957220" y="258586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3144404" y="4119343"/>
            <a:ext cx="64510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Знакомство с </a:t>
            </a:r>
            <a:r>
              <a:rPr lang="ru-RU" sz="1600" b="1" dirty="0" err="1"/>
              <a:t>Apache</a:t>
            </a:r>
            <a:r>
              <a:rPr lang="ru-RU" sz="1600" b="1" dirty="0"/>
              <a:t> </a:t>
            </a:r>
            <a:r>
              <a:rPr lang="ru-RU" sz="1600" b="1" dirty="0" err="1" smtClean="0"/>
              <a:t>Kafka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279576" y="427445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2957220" y="4274452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9665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OTUS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487488" y="650485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Люлин Вадим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144404" y="6504855"/>
            <a:ext cx="7560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SzPts val="3600"/>
            </a:pPr>
            <a:r>
              <a:rPr lang="ru-RU" dirty="0">
                <a:solidFill>
                  <a:schemeClr val="bg1"/>
                </a:solidFill>
              </a:rPr>
              <a:t>Приложение управления </a:t>
            </a:r>
            <a:r>
              <a:rPr lang="ru-RU" dirty="0" smtClean="0">
                <a:solidFill>
                  <a:schemeClr val="bg1"/>
                </a:solidFill>
              </a:rPr>
              <a:t>пользователями с </a:t>
            </a:r>
            <a:r>
              <a:rPr lang="ru-RU" dirty="0">
                <a:solidFill>
                  <a:schemeClr val="bg1"/>
                </a:solidFill>
              </a:rPr>
              <a:t>использованием </a:t>
            </a:r>
            <a:r>
              <a:rPr lang="ru-RU" dirty="0" err="1">
                <a:solidFill>
                  <a:schemeClr val="bg1"/>
                </a:solidFill>
              </a:rPr>
              <a:t>Apache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Kafka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064552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1</a:t>
            </a:r>
            <a:r>
              <a:rPr lang="ru-RU" b="1" dirty="0" smtClean="0">
                <a:solidFill>
                  <a:schemeClr val="bg1"/>
                </a:solidFill>
              </a:rPr>
              <a:t> / 11</a:t>
            </a:r>
            <a:endParaRPr lang="ru-RU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Рисунок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276877" y="1982418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Замена своего сервера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sym typeface="Roboto"/>
              </a:rPr>
              <a:t>обмена сообщениями между модулями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sym typeface="Roboto"/>
              </a:rPr>
              <a:t>на </a:t>
            </a:r>
            <a:r>
              <a:rPr lang="ru-RU" sz="1600" dirty="0" err="1" smtClean="0"/>
              <a:t>Apache</a:t>
            </a:r>
            <a:r>
              <a:rPr lang="ru-RU" sz="1600" dirty="0" smtClean="0"/>
              <a:t> </a:t>
            </a:r>
            <a:r>
              <a:rPr lang="ru-RU" sz="1600" dirty="0" err="1" smtClean="0"/>
              <a:t>Kafka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2783632" y="191683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276877" y="2051056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276877" y="3248344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Регистрация клиентов в </a:t>
            </a:r>
            <a:r>
              <a:rPr lang="ru-RU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backend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модуле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276877" y="4509727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Добавление онлайн мониторинга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2783632" y="318545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2783632" y="442956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TextBox 24"/>
          <p:cNvSpPr txBox="1"/>
          <p:nvPr/>
        </p:nvSpPr>
        <p:spPr>
          <a:xfrm>
            <a:off x="719665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OTUS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487488" y="650485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Люлин Вадим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44404" y="6504855"/>
            <a:ext cx="7560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SzPts val="3600"/>
            </a:pPr>
            <a:r>
              <a:rPr lang="ru-RU" dirty="0">
                <a:solidFill>
                  <a:schemeClr val="bg1"/>
                </a:solidFill>
              </a:rPr>
              <a:t>Приложение управления </a:t>
            </a:r>
            <a:r>
              <a:rPr lang="ru-RU" dirty="0" smtClean="0">
                <a:solidFill>
                  <a:schemeClr val="bg1"/>
                </a:solidFill>
              </a:rPr>
              <a:t>пользователями с </a:t>
            </a:r>
            <a:r>
              <a:rPr lang="ru-RU" dirty="0">
                <a:solidFill>
                  <a:schemeClr val="bg1"/>
                </a:solidFill>
              </a:rPr>
              <a:t>использованием </a:t>
            </a:r>
            <a:r>
              <a:rPr lang="ru-RU" dirty="0" err="1">
                <a:solidFill>
                  <a:schemeClr val="bg1"/>
                </a:solidFill>
              </a:rPr>
              <a:t>Apache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Kafka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064552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2</a:t>
            </a:r>
            <a:r>
              <a:rPr lang="ru-RU" b="1" dirty="0" smtClean="0">
                <a:solidFill>
                  <a:schemeClr val="bg1"/>
                </a:solidFill>
              </a:rPr>
              <a:t> / 11</a:t>
            </a:r>
            <a:endParaRPr lang="ru-RU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Рисунок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351745" y="1942511"/>
            <a:ext cx="512628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2000" dirty="0" err="1">
                <a:solidFill>
                  <a:srgbClr val="3F3F3F"/>
                </a:solidFill>
                <a:latin typeface="Arial" pitchFamily="34" charset="0"/>
                <a:ea typeface="Roboto"/>
                <a:cs typeface="Arial" pitchFamily="34" charset="0"/>
              </a:rPr>
              <a:t>Apache</a:t>
            </a:r>
            <a:r>
              <a:rPr lang="ru-RU" sz="2000" dirty="0">
                <a:solidFill>
                  <a:srgbClr val="3F3F3F"/>
                </a:solidFill>
                <a:latin typeface="Arial" pitchFamily="34" charset="0"/>
                <a:ea typeface="Roboto"/>
                <a:cs typeface="Arial" pitchFamily="34" charset="0"/>
              </a:rPr>
              <a:t> </a:t>
            </a:r>
            <a:r>
              <a:rPr lang="ru-RU" sz="2000" dirty="0" err="1">
                <a:solidFill>
                  <a:srgbClr val="3F3F3F"/>
                </a:solidFill>
                <a:latin typeface="Arial" pitchFamily="34" charset="0"/>
                <a:ea typeface="Roboto"/>
                <a:cs typeface="Arial" pitchFamily="34" charset="0"/>
              </a:rPr>
              <a:t>Kafka</a:t>
            </a:r>
            <a:endParaRPr sz="2000" dirty="0">
              <a:solidFill>
                <a:srgbClr val="3F3F3F"/>
              </a:solidFill>
              <a:latin typeface="Arial" pitchFamily="34" charset="0"/>
              <a:ea typeface="Roboto"/>
              <a:cs typeface="Arial" pitchFamily="34" charset="0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2667939" y="187692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161184" y="201114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351745" y="2915862"/>
            <a:ext cx="512628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 smtClean="0">
                <a:solidFill>
                  <a:srgbClr val="3F3F3F"/>
                </a:solidFill>
                <a:latin typeface="Arial" pitchFamily="34" charset="0"/>
                <a:ea typeface="Roboto"/>
                <a:cs typeface="Arial" pitchFamily="34" charset="0"/>
                <a:sym typeface="Roboto"/>
              </a:rPr>
              <a:t>WebSockets</a:t>
            </a:r>
            <a:endParaRPr sz="2000" b="0" i="0" u="none" strike="noStrike" cap="none" dirty="0">
              <a:solidFill>
                <a:srgbClr val="3F3F3F"/>
              </a:solidFill>
              <a:latin typeface="Arial" pitchFamily="34" charset="0"/>
              <a:ea typeface="Roboto"/>
              <a:cs typeface="Arial" pitchFamily="34" charset="0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351745" y="3889213"/>
            <a:ext cx="512628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smtClean="0">
                <a:solidFill>
                  <a:srgbClr val="3F3F3F"/>
                </a:solidFill>
                <a:latin typeface="Arial" pitchFamily="34" charset="0"/>
                <a:ea typeface="Roboto"/>
                <a:cs typeface="Arial" pitchFamily="34" charset="0"/>
                <a:sym typeface="Roboto"/>
              </a:rPr>
              <a:t>Spring Boot</a:t>
            </a:r>
            <a:endParaRPr sz="2000" b="0" i="0" u="none" strike="noStrike" cap="none" dirty="0">
              <a:solidFill>
                <a:srgbClr val="3F3F3F"/>
              </a:solidFill>
              <a:latin typeface="Arial" pitchFamily="34" charset="0"/>
              <a:ea typeface="Roboto"/>
              <a:cs typeface="Arial" pitchFamily="34" charset="0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351745" y="4862564"/>
            <a:ext cx="512628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smtClean="0">
                <a:solidFill>
                  <a:srgbClr val="3F3F3F"/>
                </a:solidFill>
                <a:latin typeface="Arial" pitchFamily="34" charset="0"/>
                <a:ea typeface="Roboto"/>
                <a:cs typeface="Arial" pitchFamily="34" charset="0"/>
                <a:sym typeface="Roboto"/>
              </a:rPr>
              <a:t>JavaScript</a:t>
            </a:r>
            <a:endParaRPr sz="2000" b="0" i="0" u="none" strike="noStrike" cap="none" dirty="0">
              <a:solidFill>
                <a:srgbClr val="3F3F3F"/>
              </a:solidFill>
              <a:latin typeface="Arial" pitchFamily="34" charset="0"/>
              <a:ea typeface="Roboto"/>
              <a:cs typeface="Arial" pitchFamily="34" charset="0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2667939" y="2852968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161184" y="3156130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2667939" y="380904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161184" y="41122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2667939" y="478946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161184" y="4935310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320865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TextBox 24"/>
          <p:cNvSpPr txBox="1"/>
          <p:nvPr/>
        </p:nvSpPr>
        <p:spPr>
          <a:xfrm>
            <a:off x="719665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OTUS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487488" y="650485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Люлин Вадим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44404" y="6504855"/>
            <a:ext cx="7560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SzPts val="3600"/>
            </a:pPr>
            <a:r>
              <a:rPr lang="ru-RU" dirty="0">
                <a:solidFill>
                  <a:schemeClr val="bg1"/>
                </a:solidFill>
              </a:rPr>
              <a:t>Приложение управления </a:t>
            </a:r>
            <a:r>
              <a:rPr lang="ru-RU" dirty="0" smtClean="0">
                <a:solidFill>
                  <a:schemeClr val="bg1"/>
                </a:solidFill>
              </a:rPr>
              <a:t>пользователями с </a:t>
            </a:r>
            <a:r>
              <a:rPr lang="ru-RU" dirty="0">
                <a:solidFill>
                  <a:schemeClr val="bg1"/>
                </a:solidFill>
              </a:rPr>
              <a:t>использованием </a:t>
            </a:r>
            <a:r>
              <a:rPr lang="ru-RU" dirty="0" err="1">
                <a:solidFill>
                  <a:schemeClr val="bg1"/>
                </a:solidFill>
              </a:rPr>
              <a:t>Apache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Kafka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064552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3</a:t>
            </a:r>
            <a:r>
              <a:rPr lang="ru-RU" b="1" dirty="0" smtClean="0">
                <a:solidFill>
                  <a:schemeClr val="bg1"/>
                </a:solidFill>
              </a:rPr>
              <a:t> / 11</a:t>
            </a:r>
            <a:endParaRPr lang="ru-RU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было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400" y="1419366"/>
            <a:ext cx="8236628" cy="4457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904312" y="6021288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Arial Black" pitchFamily="34" charset="0"/>
              </a:rPr>
              <a:t>hw16-MessageSystem</a:t>
            </a:r>
            <a:endParaRPr lang="ru-RU" sz="1800" dirty="0">
              <a:latin typeface="Arial Black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9665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OTUS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87488" y="650485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Люлин Вадим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144404" y="6504855"/>
            <a:ext cx="7560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SzPts val="3600"/>
            </a:pPr>
            <a:r>
              <a:rPr lang="ru-RU" dirty="0">
                <a:solidFill>
                  <a:schemeClr val="bg1"/>
                </a:solidFill>
              </a:rPr>
              <a:t>Приложение управления </a:t>
            </a:r>
            <a:r>
              <a:rPr lang="ru-RU" dirty="0" smtClean="0">
                <a:solidFill>
                  <a:schemeClr val="bg1"/>
                </a:solidFill>
              </a:rPr>
              <a:t>пользователями с </a:t>
            </a:r>
            <a:r>
              <a:rPr lang="ru-RU" dirty="0">
                <a:solidFill>
                  <a:schemeClr val="bg1"/>
                </a:solidFill>
              </a:rPr>
              <a:t>использованием </a:t>
            </a:r>
            <a:r>
              <a:rPr lang="ru-RU" dirty="0" err="1">
                <a:solidFill>
                  <a:schemeClr val="bg1"/>
                </a:solidFill>
              </a:rPr>
              <a:t>Apache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Kafka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064552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4</a:t>
            </a:r>
            <a:r>
              <a:rPr lang="ru-RU" b="1" dirty="0" smtClean="0">
                <a:solidFill>
                  <a:schemeClr val="bg1"/>
                </a:solidFill>
              </a:rPr>
              <a:t> / 11</a:t>
            </a:r>
            <a:endParaRPr lang="ru-R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249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Задача: разделить на </a:t>
            </a:r>
            <a:r>
              <a:rPr lang="ru-RU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микросервисы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544" y="1271499"/>
            <a:ext cx="8711952" cy="496581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19665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OTUS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87488" y="650485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Люлин Вадим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44404" y="6504855"/>
            <a:ext cx="7560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SzPts val="3600"/>
            </a:pPr>
            <a:r>
              <a:rPr lang="ru-RU" dirty="0">
                <a:solidFill>
                  <a:schemeClr val="bg1"/>
                </a:solidFill>
              </a:rPr>
              <a:t>Приложение управления </a:t>
            </a:r>
            <a:r>
              <a:rPr lang="ru-RU" dirty="0" smtClean="0">
                <a:solidFill>
                  <a:schemeClr val="bg1"/>
                </a:solidFill>
              </a:rPr>
              <a:t>пользователями с </a:t>
            </a:r>
            <a:r>
              <a:rPr lang="ru-RU" dirty="0">
                <a:solidFill>
                  <a:schemeClr val="bg1"/>
                </a:solidFill>
              </a:rPr>
              <a:t>использованием </a:t>
            </a:r>
            <a:r>
              <a:rPr lang="ru-RU" dirty="0" err="1">
                <a:solidFill>
                  <a:schemeClr val="bg1"/>
                </a:solidFill>
              </a:rPr>
              <a:t>Apache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Kafka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064552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5</a:t>
            </a:r>
            <a:r>
              <a:rPr lang="ru-RU" b="1" dirty="0" smtClean="0">
                <a:solidFill>
                  <a:schemeClr val="bg1"/>
                </a:solidFill>
              </a:rPr>
              <a:t> / 11</a:t>
            </a:r>
            <a:endParaRPr lang="ru-R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26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было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921" y="1628800"/>
            <a:ext cx="9172575" cy="420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192344" y="6021288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Arial Black" pitchFamily="34" charset="0"/>
              </a:rPr>
              <a:t>hw17-MicroServices</a:t>
            </a:r>
            <a:endParaRPr lang="ru-RU" sz="1800" dirty="0"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9665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OTUS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87488" y="650485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Люлин Вадим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44404" y="6504855"/>
            <a:ext cx="7560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SzPts val="3600"/>
            </a:pPr>
            <a:r>
              <a:rPr lang="ru-RU" dirty="0">
                <a:solidFill>
                  <a:schemeClr val="bg1"/>
                </a:solidFill>
              </a:rPr>
              <a:t>Приложение управления </a:t>
            </a:r>
            <a:r>
              <a:rPr lang="ru-RU" dirty="0" smtClean="0">
                <a:solidFill>
                  <a:schemeClr val="bg1"/>
                </a:solidFill>
              </a:rPr>
              <a:t>пользователями с </a:t>
            </a:r>
            <a:r>
              <a:rPr lang="ru-RU" dirty="0">
                <a:solidFill>
                  <a:schemeClr val="bg1"/>
                </a:solidFill>
              </a:rPr>
              <a:t>использованием </a:t>
            </a:r>
            <a:r>
              <a:rPr lang="ru-RU" dirty="0" err="1">
                <a:solidFill>
                  <a:schemeClr val="bg1"/>
                </a:solidFill>
              </a:rPr>
              <a:t>Apache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Kafka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064552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6</a:t>
            </a:r>
            <a:r>
              <a:rPr lang="ru-RU" b="1" dirty="0" smtClean="0">
                <a:solidFill>
                  <a:schemeClr val="bg1"/>
                </a:solidFill>
              </a:rPr>
              <a:t> / 11</a:t>
            </a:r>
            <a:endParaRPr lang="ru-R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946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344472" y="5949280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 smtClean="0">
                <a:latin typeface="Arial Black" pitchFamily="34" charset="0"/>
              </a:rPr>
              <a:t>CourseWork</a:t>
            </a:r>
            <a:endParaRPr lang="ru-RU" sz="1800" dirty="0">
              <a:latin typeface="Arial Black" pitchFamily="34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752" y="1556792"/>
            <a:ext cx="7898656" cy="4478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19665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OTUS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87488" y="6504855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Люлин Вадим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144404" y="6504855"/>
            <a:ext cx="7560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SzPts val="3600"/>
            </a:pPr>
            <a:r>
              <a:rPr lang="ru-RU" dirty="0">
                <a:solidFill>
                  <a:schemeClr val="bg1"/>
                </a:solidFill>
              </a:rPr>
              <a:t>Приложение управления </a:t>
            </a:r>
            <a:r>
              <a:rPr lang="ru-RU" dirty="0" smtClean="0">
                <a:solidFill>
                  <a:schemeClr val="bg1"/>
                </a:solidFill>
              </a:rPr>
              <a:t>пользователями с </a:t>
            </a:r>
            <a:r>
              <a:rPr lang="ru-RU" dirty="0">
                <a:solidFill>
                  <a:schemeClr val="bg1"/>
                </a:solidFill>
              </a:rPr>
              <a:t>использованием </a:t>
            </a:r>
            <a:r>
              <a:rPr lang="ru-RU" dirty="0" err="1">
                <a:solidFill>
                  <a:schemeClr val="bg1"/>
                </a:solidFill>
              </a:rPr>
              <a:t>Apache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Kafka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064552" y="6504855"/>
            <a:ext cx="839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7</a:t>
            </a:r>
            <a:r>
              <a:rPr lang="ru-RU" b="1" dirty="0" smtClean="0">
                <a:solidFill>
                  <a:schemeClr val="bg1"/>
                </a:solidFill>
              </a:rPr>
              <a:t> / 11</a:t>
            </a:r>
            <a:endParaRPr lang="ru-RU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343</Words>
  <Application>Microsoft Office PowerPoint</Application>
  <PresentationFormat>Произвольный</PresentationFormat>
  <Paragraphs>115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2" baseType="lpstr">
      <vt:lpstr>Arial</vt:lpstr>
      <vt:lpstr>Times New Roman</vt:lpstr>
      <vt:lpstr>Arial Black</vt:lpstr>
      <vt:lpstr>Avenir</vt:lpstr>
      <vt:lpstr>Roboto</vt:lpstr>
      <vt:lpstr>Calibri</vt:lpstr>
      <vt:lpstr>Noto Sans Symbols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Люлин Вадим Евгеньевич</cp:lastModifiedBy>
  <cp:revision>13</cp:revision>
  <dcterms:modified xsi:type="dcterms:W3CDTF">2021-01-10T12:26:52Z</dcterms:modified>
</cp:coreProperties>
</file>